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7" r:id="rId2"/>
    <p:sldId id="355" r:id="rId3"/>
    <p:sldId id="356" r:id="rId4"/>
    <p:sldId id="358" r:id="rId5"/>
    <p:sldId id="431" r:id="rId6"/>
    <p:sldId id="359" r:id="rId7"/>
    <p:sldId id="357" r:id="rId8"/>
    <p:sldId id="360" r:id="rId9"/>
    <p:sldId id="361" r:id="rId10"/>
    <p:sldId id="363" r:id="rId11"/>
    <p:sldId id="362" r:id="rId12"/>
    <p:sldId id="364" r:id="rId13"/>
    <p:sldId id="366" r:id="rId14"/>
    <p:sldId id="367" r:id="rId15"/>
    <p:sldId id="368" r:id="rId16"/>
    <p:sldId id="369" r:id="rId17"/>
    <p:sldId id="370" r:id="rId18"/>
    <p:sldId id="371" r:id="rId19"/>
    <p:sldId id="373" r:id="rId20"/>
    <p:sldId id="375" r:id="rId21"/>
    <p:sldId id="376" r:id="rId22"/>
    <p:sldId id="377" r:id="rId23"/>
    <p:sldId id="378" r:id="rId24"/>
    <p:sldId id="380" r:id="rId25"/>
    <p:sldId id="381" r:id="rId26"/>
    <p:sldId id="382" r:id="rId27"/>
    <p:sldId id="383" r:id="rId28"/>
    <p:sldId id="432" r:id="rId29"/>
    <p:sldId id="429" r:id="rId30"/>
    <p:sldId id="318" r:id="rId31"/>
    <p:sldId id="328" r:id="rId32"/>
    <p:sldId id="337" r:id="rId3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D93C-26B3-4D7D-A74D-5588FC739FB9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BD615-1BC6-46AF-86D5-C32934460BF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247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MX" altLang="en-US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s-MX"/>
              <a:t>2/18/2022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3D80E-F8F5-42C1-A837-196B901032FD}" type="slidenum">
              <a:rPr lang="es-MX" smtClean="0"/>
              <a:t>1</a:t>
            </a:fld>
            <a:endParaRPr lang="es-MX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MX"/>
              <a:t>https://sopaolaparra.wordpress.com/introduccion-a-s-o/estructura-de-un-sistema-operativo/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00F77-D86D-648D-7EFA-4D6EA3CBE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3556DC-3DB4-A550-4D4B-EB31AA1F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A69BD7-C87F-AA54-BC3C-F3A7FF69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FC1F9F-25AC-FFC4-F983-99C4F58F1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C11EBF-4892-4123-4EE4-774BB57C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550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EB162-49BA-8B8E-F287-AFB7A1DA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4F8768-5757-0A21-F942-D211FBEC0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01006C-91AC-45F1-6512-48910256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6C5757-6B03-A501-08B4-DB2827BF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0ACD96-0A37-3F0C-080C-41320C88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514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959B38-7361-A4CE-85FB-10AE1B6D8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F774B1-C4F7-C42F-8920-9667F7503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FA24-0544-8DDC-EFAB-F7163A29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BDBE0-30C1-635D-3119-6056124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C76D43-D0CD-7292-627A-5C6062AC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622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96"/>
          <a:stretch>
            <a:fillRect/>
          </a:stretch>
        </p:blipFill>
        <p:spPr>
          <a:xfrm>
            <a:off x="260953" y="1110442"/>
            <a:ext cx="3142484" cy="400801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5243199" y="539034"/>
            <a:ext cx="5319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000" b="1" dirty="0">
                <a:latin typeface="Montserrat" panose="00000500000000000000" pitchFamily="2" charset="0"/>
              </a:rPr>
              <a:t>TECNOLÓGICO NACIONAL DE MÉXICO</a:t>
            </a:r>
          </a:p>
          <a:p>
            <a:pPr algn="ctr"/>
            <a:r>
              <a:rPr lang="es-MX" sz="2000" b="1" dirty="0">
                <a:latin typeface="Montserrat" panose="00000500000000000000" pitchFamily="2" charset="0"/>
              </a:rPr>
              <a:t>Campus Iguala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84" y="5859764"/>
            <a:ext cx="1557282" cy="9225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87" y="132402"/>
            <a:ext cx="1247309" cy="12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90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12"/>
          <a:stretch>
            <a:fillRect/>
          </a:stretch>
        </p:blipFill>
        <p:spPr>
          <a:xfrm>
            <a:off x="188242" y="84951"/>
            <a:ext cx="474599" cy="71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341" y="6061278"/>
            <a:ext cx="1201417" cy="71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495" y="84951"/>
            <a:ext cx="711263" cy="71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58"/>
          <a:stretch>
            <a:fillRect/>
          </a:stretch>
        </p:blipFill>
        <p:spPr>
          <a:xfrm rot="5400000">
            <a:off x="5671947" y="-4639071"/>
            <a:ext cx="740604" cy="10188654"/>
          </a:xfrm>
          <a:prstGeom prst="rect">
            <a:avLst/>
          </a:prstGeom>
        </p:spPr>
      </p:pic>
      <p:sp>
        <p:nvSpPr>
          <p:cNvPr id="4" name="CuadroTexto 3"/>
          <p:cNvSpPr txBox="1"/>
          <p:nvPr userDrawn="1"/>
        </p:nvSpPr>
        <p:spPr>
          <a:xfrm>
            <a:off x="4469274" y="117669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Myriad Pro" panose="020B0503030403020204" pitchFamily="34" charset="0"/>
              </a:rPr>
              <a:t>Tecnológico Nacional de México</a:t>
            </a:r>
          </a:p>
          <a:p>
            <a:pPr algn="ctr"/>
            <a:r>
              <a:rPr lang="es-MX" sz="1600" dirty="0">
                <a:solidFill>
                  <a:schemeClr val="bg1"/>
                </a:solidFill>
                <a:latin typeface="Myriad Pro" panose="020B0503030403020204" pitchFamily="34" charset="0"/>
              </a:rPr>
              <a:t>Campus Iguala</a:t>
            </a:r>
          </a:p>
        </p:txBody>
      </p:sp>
    </p:spTree>
    <p:extLst>
      <p:ext uri="{BB962C8B-B14F-4D97-AF65-F5344CB8AC3E}">
        <p14:creationId xmlns:p14="http://schemas.microsoft.com/office/powerpoint/2010/main" val="324723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19228-7491-607B-88C0-F6840375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ECA0E-B615-036B-A574-1B3B357CE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3BF371-051C-F128-8B9D-04B0119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56B7B2-AD5A-ACA7-6089-74285CB4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28F5D7-F319-580B-60DB-15DDDF81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900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41DBF-6F1C-44C4-E69E-CA1ECBBD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A51C64-8992-E6D5-A22D-8F69A3916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D22592-FD3A-36EB-DA72-07A5C08E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F13FB3-E995-6422-5471-EEA41765C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CE9411-C260-36F7-DCBA-A0BB342A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749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68DC2-015B-763E-0899-E89C0BF1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988CDB-0533-FE2B-18EC-136E8A651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06E426-E10D-0606-76DB-C714C928F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C4C52C-B168-8569-FFB2-C016E2D6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E923D9-FCEE-CBD3-39AE-8555178C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076179-8AD0-1F5B-0843-178A307B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48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BB128-8A7C-6E5C-6E5C-6ECA0499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2CF6F2-6D55-1BA7-B8E7-C27236B99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F47222-C4DE-CE07-D9A4-A57A501D8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39ECED-039E-C21B-DF88-847C762A1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BA586DD-A49F-08D3-C43F-246BDA8B6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7DCB64-E34D-CFCE-5BBC-890D5722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22E565-DC4C-3796-299A-45D9E44E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753488-8F7C-36A7-6183-DBB778B1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814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9162D-26E0-1A36-2741-CF38E704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FBD442-96B2-2263-322B-51E4AC9A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BE64F0-905A-12F7-F061-57207FA8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21EB81-1583-6FD5-276E-1A0A2470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338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A0EEB8F-6032-3AA9-3764-CD513EFE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BD4A1E-5A76-A752-A7CA-283672BA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767FA7-413F-1825-EC61-7E8B0872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309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6C1BC-A5A6-7BF0-C937-4DB579D4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CAB7C-CB10-71D0-2BC3-454CF80DD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0E9F9F-A217-39E5-0EB8-4E88CE6D6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0DE2C2-D61B-0D96-EB71-2C9AB5E9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9E0AE9-303C-9841-8969-E7A3C995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5AFDEF-25BC-93A1-FCD0-107F3A99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140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FDFD1-922E-6C02-75B3-485FB74E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FBF5228-ACC1-F5D9-72FB-81C34194D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DB1AEC-1E3E-B378-58F3-8DC4B27D7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1B2209-E4EA-A995-2B7A-1FB7664B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7C5FB7-C0E3-D109-AFCD-1288E133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12803B-2381-A2F5-6A6D-B78D19F9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92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9253EC6-1309-B2BD-5F2A-B18F1C5C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53C0BB-8374-1069-3861-00B64198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2A9A6D-5E87-B195-1C97-FE1BDA618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432C0-B9A8-461A-BDA5-0BEE4032BD20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765DC6-66A5-C335-489F-0116BB226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4F35E-BE7C-05A5-45B3-661B663AB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6B194-8BF6-421F-A7E5-5CB70FC5CDC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279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rootstack.com/es/blog/que-necesitas-aprender-antes-de-trabajar-con-laravel" TargetMode="External"/><Relationship Id="rId3" Type="http://schemas.openxmlformats.org/officeDocument/2006/relationships/hyperlink" Target="https://programacionymas.com/blog/aprende-laravel-sistema-gestion-incidencias" TargetMode="External"/><Relationship Id="rId7" Type="http://schemas.openxmlformats.org/officeDocument/2006/relationships/hyperlink" Target="https://ed.team/blog/como-funciona-laravel" TargetMode="External"/><Relationship Id="rId2" Type="http://schemas.openxmlformats.org/officeDocument/2006/relationships/hyperlink" Target="https://styde.net/laravel-5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uuweb.github.io/tutorial-laravel/" TargetMode="External"/><Relationship Id="rId5" Type="http://schemas.openxmlformats.org/officeDocument/2006/relationships/hyperlink" Target="https://desarrolloweb.com/home/laravel" TargetMode="External"/><Relationship Id="rId4" Type="http://schemas.openxmlformats.org/officeDocument/2006/relationships/hyperlink" Target="https://kinsta.com/es/base-de-conocimiento/que-es-laravel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.myservername.com/php-laravel-tutorial" TargetMode="External"/><Relationship Id="rId7" Type="http://schemas.openxmlformats.org/officeDocument/2006/relationships/hyperlink" Target="https://diarioprogramador.com/instalar-bootstrap-5-en-laravel-9-y-vite/" TargetMode="External"/><Relationship Id="rId2" Type="http://schemas.openxmlformats.org/officeDocument/2006/relationships/hyperlink" Target="https://talently.tech/blog/que-es-laravel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afaelsantiagocruz.com/instalar-bootstrap-en-laravel-8/" TargetMode="External"/><Relationship Id="rId5" Type="http://schemas.openxmlformats.org/officeDocument/2006/relationships/hyperlink" Target="https://www.neoguias.com/instalar-bootstrap-laravel/" TargetMode="External"/><Relationship Id="rId4" Type="http://schemas.openxmlformats.org/officeDocument/2006/relationships/hyperlink" Target="https://getbootstrap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509463" y="5875866"/>
            <a:ext cx="1682538" cy="9821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altLang="en-US"/>
          </a:p>
        </p:txBody>
      </p:sp>
      <p:sp>
        <p:nvSpPr>
          <p:cNvPr id="115" name="Cuadro de texto 114"/>
          <p:cNvSpPr txBox="1"/>
          <p:nvPr/>
        </p:nvSpPr>
        <p:spPr>
          <a:xfrm>
            <a:off x="4809067" y="3638477"/>
            <a:ext cx="7378968" cy="298543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s-MX" altLang="en-US" sz="2000" b="1" dirty="0">
                <a:latin typeface="Century Gothic" panose="020B0502020202020204" pitchFamily="34" charset="0"/>
                <a:cs typeface="Arial" panose="020B0604020202020204" pitchFamily="34" charset="0"/>
              </a:rPr>
              <a:t>Integrantes:</a:t>
            </a:r>
          </a:p>
          <a:p>
            <a:pPr indent="0"/>
            <a:endParaRPr lang="es-MX" altLang="en-US" sz="20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indent="0" algn="r"/>
            <a:endParaRPr lang="en-US" sz="2800" b="1" dirty="0">
              <a:latin typeface="Calibri" panose="020F0502020204030204" charset="0"/>
              <a:cs typeface="Calibri" panose="020F0502020204030204" charset="0"/>
            </a:endParaRPr>
          </a:p>
          <a:p>
            <a:pPr indent="0" algn="r"/>
            <a:endParaRPr lang="en-US" sz="2800" b="1" dirty="0">
              <a:latin typeface="Calibri" panose="020F0502020204030204" charset="0"/>
              <a:cs typeface="Calibri" panose="020F0502020204030204" charset="0"/>
            </a:endParaRPr>
          </a:p>
          <a:p>
            <a:pPr indent="0" algn="r"/>
            <a:endParaRPr lang="en-US" sz="2800" b="1" dirty="0">
              <a:latin typeface="Calibri" panose="020F0502020204030204" charset="0"/>
              <a:cs typeface="Calibri" panose="020F0502020204030204" charset="0"/>
            </a:endParaRPr>
          </a:p>
          <a:p>
            <a:pPr indent="0" algn="r"/>
            <a:endParaRPr lang="en-US" sz="2800" b="1" dirty="0">
              <a:latin typeface="Calibri" panose="020F0502020204030204" charset="0"/>
              <a:cs typeface="Calibri" panose="020F0502020204030204" charset="0"/>
            </a:endParaRPr>
          </a:p>
          <a:p>
            <a:pPr indent="0" algn="r"/>
            <a:r>
              <a:rPr lang="en-US" b="1" dirty="0" err="1">
                <a:latin typeface="Calibri" panose="020F0502020204030204" charset="0"/>
                <a:cs typeface="Calibri" panose="020F0502020204030204" charset="0"/>
              </a:rPr>
              <a:t>Docente</a:t>
            </a:r>
            <a:r>
              <a:rPr lang="en-US" b="1" dirty="0">
                <a:latin typeface="Calibri" panose="020F0502020204030204" charset="0"/>
                <a:cs typeface="Calibri" panose="020F0502020204030204" charset="0"/>
              </a:rPr>
              <a:t>: Arturo Carlos Rodríguez Román</a:t>
            </a:r>
            <a:endParaRPr lang="es-MX" altLang="en-US" b="1" dirty="0">
              <a:latin typeface="Calibri" panose="020F0502020204030204" charset="0"/>
              <a:cs typeface="Calibri" panose="020F0502020204030204" charset="0"/>
            </a:endParaRPr>
          </a:p>
          <a:p>
            <a:pPr indent="0" algn="r"/>
            <a:r>
              <a:rPr lang="en-US" b="1" dirty="0">
                <a:latin typeface="Calibri" panose="020F0502020204030204" charset="0"/>
                <a:cs typeface="Calibri" panose="020F0502020204030204" charset="0"/>
              </a:rPr>
              <a:t>Carrera:  I.S.C – </a:t>
            </a:r>
            <a:r>
              <a:rPr lang="en-US" b="1" dirty="0" err="1">
                <a:latin typeface="Calibri" panose="020F0502020204030204" charset="0"/>
                <a:cs typeface="Calibri" panose="020F0502020204030204" charset="0"/>
              </a:rPr>
              <a:t>Semestre</a:t>
            </a:r>
            <a:r>
              <a:rPr lang="en-US" b="1" dirty="0">
                <a:latin typeface="Calibri" panose="020F0502020204030204" charset="0"/>
                <a:cs typeface="Calibri" panose="020F0502020204030204" charset="0"/>
              </a:rPr>
              <a:t>: 7° - Grupo: A</a:t>
            </a:r>
            <a:endParaRPr lang="en-US" sz="1600" b="1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Cuadro de texto 4"/>
          <p:cNvSpPr txBox="1"/>
          <p:nvPr/>
        </p:nvSpPr>
        <p:spPr>
          <a:xfrm>
            <a:off x="4006061" y="1834528"/>
            <a:ext cx="5314079" cy="1384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s-MX" altLang="en-US" sz="4000" b="1" dirty="0">
                <a:latin typeface="Times New Roman" panose="02020603050405020304" charset="0"/>
              </a:rPr>
              <a:t>Restaurante</a:t>
            </a:r>
          </a:p>
          <a:p>
            <a:pPr indent="0" algn="ctr"/>
            <a:r>
              <a:rPr lang="es-MX" altLang="en-US" sz="44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</a:rPr>
              <a:t>“</a:t>
            </a:r>
            <a:r>
              <a:rPr lang="es-MX" altLang="en-US" sz="4400" b="1" u="sng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</a:rPr>
              <a:t>Menu</a:t>
            </a:r>
            <a:r>
              <a:rPr lang="es-MX" altLang="en-US" sz="44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</a:rPr>
              <a:t> </a:t>
            </a:r>
            <a:r>
              <a:rPr lang="es-MX" altLang="en-US" sz="4400" b="1" u="sng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</a:rPr>
              <a:t>Vert</a:t>
            </a:r>
            <a:r>
              <a:rPr lang="es-MX" altLang="en-US" sz="4400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</a:rPr>
              <a:t>”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407200-77C0-4C26-823B-640950B61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9" b="21255"/>
          <a:stretch/>
        </p:blipFill>
        <p:spPr>
          <a:xfrm>
            <a:off x="9581895" y="1834528"/>
            <a:ext cx="2133354" cy="210151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02511FE-E107-35BB-0A33-0385602F420B}"/>
              </a:ext>
            </a:extLst>
          </p:cNvPr>
          <p:cNvSpPr txBox="1"/>
          <p:nvPr/>
        </p:nvSpPr>
        <p:spPr>
          <a:xfrm>
            <a:off x="7330285" y="4282183"/>
            <a:ext cx="4857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dirty="0"/>
              <a:t>Pérez Merino José Francisco-19670238</a:t>
            </a:r>
          </a:p>
          <a:p>
            <a:pPr algn="r"/>
            <a:r>
              <a:rPr lang="es-MX" b="1" dirty="0"/>
              <a:t>Bernabé Lugo Kevin Jesus-19670116</a:t>
            </a:r>
          </a:p>
          <a:p>
            <a:pPr algn="r"/>
            <a:r>
              <a:rPr lang="es-MX" b="1" dirty="0"/>
              <a:t>Escobar Delgado Melissa Lissete-19670148</a:t>
            </a:r>
          </a:p>
          <a:p>
            <a:pPr algn="r"/>
            <a:r>
              <a:rPr lang="es-MX" b="1" dirty="0"/>
              <a:t>Galíndez Zubillaga Mónica Mariam -19670108</a:t>
            </a:r>
          </a:p>
          <a:p>
            <a:pPr algn="r"/>
            <a:r>
              <a:rPr lang="es-MX" b="1" dirty="0"/>
              <a:t>Benítez Nava Jesús Ignacio-19670127</a:t>
            </a:r>
          </a:p>
          <a:p>
            <a:pPr algn="r"/>
            <a:r>
              <a:rPr lang="es-MX" b="1" dirty="0"/>
              <a:t>Guevara Dirzo Josué-19670175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54A2DC-C62D-4A1C-8AF3-A416B332801D}"/>
              </a:ext>
            </a:extLst>
          </p:cNvPr>
          <p:cNvSpPr/>
          <p:nvPr/>
        </p:nvSpPr>
        <p:spPr>
          <a:xfrm>
            <a:off x="988247" y="718919"/>
            <a:ext cx="69704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“conócenos” – parte de contacto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0ADDCB-9059-41F8-ADDB-0509BD1A5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3" t="22721" r="20405" b="10483"/>
          <a:stretch/>
        </p:blipFill>
        <p:spPr>
          <a:xfrm>
            <a:off x="2730405" y="1395132"/>
            <a:ext cx="7660434" cy="50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46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54A2DC-C62D-4A1C-8AF3-A416B332801D}"/>
              </a:ext>
            </a:extLst>
          </p:cNvPr>
          <p:cNvSpPr/>
          <p:nvPr/>
        </p:nvSpPr>
        <p:spPr>
          <a:xfrm>
            <a:off x="988247" y="718919"/>
            <a:ext cx="69704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“conócenos”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18881B9-227E-4EF8-A939-186A39E2F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06" y="6010965"/>
            <a:ext cx="267892" cy="34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2C1B90E-2F5E-4A70-BECC-F872BF0AC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4"/>
          <a:stretch/>
        </p:blipFill>
        <p:spPr>
          <a:xfrm>
            <a:off x="836672" y="1303694"/>
            <a:ext cx="10204580" cy="52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0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FE1B8E6-206B-4F88-B23D-BC59B27633CE}"/>
              </a:ext>
            </a:extLst>
          </p:cNvPr>
          <p:cNvSpPr/>
          <p:nvPr/>
        </p:nvSpPr>
        <p:spPr>
          <a:xfrm>
            <a:off x="988247" y="718919"/>
            <a:ext cx="69704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</a:t>
            </a:r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MX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MX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action</a:t>
            </a:r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del botón Reservar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FDCE985-995B-4A6F-A64C-7AEAD70E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06" y="1862667"/>
            <a:ext cx="242551" cy="31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1CBD85-566E-4DC7-BA8D-7E9E7C57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13469" r="7092" b="6395"/>
          <a:stretch/>
        </p:blipFill>
        <p:spPr>
          <a:xfrm>
            <a:off x="1582695" y="1767633"/>
            <a:ext cx="9359402" cy="49396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1A292EA-6DDC-43FB-9FE6-20C49AAC1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5955" r="740" b="87755"/>
          <a:stretch/>
        </p:blipFill>
        <p:spPr>
          <a:xfrm>
            <a:off x="1582695" y="1469127"/>
            <a:ext cx="9359402" cy="3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8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D75A05E-AA9D-4727-8BF5-48985410D851}"/>
              </a:ext>
            </a:extLst>
          </p:cNvPr>
          <p:cNvSpPr/>
          <p:nvPr/>
        </p:nvSpPr>
        <p:spPr>
          <a:xfrm>
            <a:off x="988247" y="718919"/>
            <a:ext cx="69704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de menús. 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438F1A7-B6F0-42F2-8A25-74BCE19E6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239" y="1731515"/>
            <a:ext cx="242551" cy="31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799F98-7CA4-4893-B0EE-CBE77A8A7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2" t="15367" r="8066" b="12434"/>
          <a:stretch/>
        </p:blipFill>
        <p:spPr>
          <a:xfrm>
            <a:off x="887564" y="1464904"/>
            <a:ext cx="10416871" cy="50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1469ADE-9EDA-46DB-9E12-2F77D7D94CC4}"/>
              </a:ext>
            </a:extLst>
          </p:cNvPr>
          <p:cNvSpPr/>
          <p:nvPr/>
        </p:nvSpPr>
        <p:spPr>
          <a:xfrm>
            <a:off x="988247" y="718919"/>
            <a:ext cx="69704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“MENU” </a:t>
            </a:r>
            <a:r>
              <a:rPr lang="es-MX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 carrito de compra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729BE-D267-4DEF-A07C-B6813857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0" t="14821" r="8106" b="12156"/>
          <a:stretch/>
        </p:blipFill>
        <p:spPr>
          <a:xfrm>
            <a:off x="923331" y="1455576"/>
            <a:ext cx="10345337" cy="51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D0A1F0C-EB16-4158-9C7D-4A2D010404B4}"/>
              </a:ext>
            </a:extLst>
          </p:cNvPr>
          <p:cNvSpPr/>
          <p:nvPr/>
        </p:nvSpPr>
        <p:spPr>
          <a:xfrm>
            <a:off x="988247" y="718919"/>
            <a:ext cx="835895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“MENU” con la confirmación de </a:t>
            </a:r>
            <a:r>
              <a:rPr lang="es-MX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Checkout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054294D-DE8C-43A5-A7F9-D5E7E1371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373" y="5710849"/>
            <a:ext cx="242551" cy="31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C2D945D-5174-40E6-A231-1B0516BD3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1" t="14966" r="8106" b="13197"/>
          <a:stretch/>
        </p:blipFill>
        <p:spPr>
          <a:xfrm>
            <a:off x="858416" y="1796137"/>
            <a:ext cx="10345337" cy="49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07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2DEAE096-BD06-4247-91A1-3DFB5936A811}"/>
              </a:ext>
            </a:extLst>
          </p:cNvPr>
          <p:cNvSpPr/>
          <p:nvPr/>
        </p:nvSpPr>
        <p:spPr>
          <a:xfrm>
            <a:off x="858416" y="2380912"/>
            <a:ext cx="10345337" cy="4094533"/>
          </a:xfrm>
          <a:prstGeom prst="rect">
            <a:avLst/>
          </a:prstGeom>
          <a:solidFill>
            <a:srgbClr val="FFE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D0A1F0C-EB16-4158-9C7D-4A2D010404B4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</a:t>
            </a:r>
            <a:r>
              <a:rPr lang="es-MX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inicio de sesión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7F77B9-07E7-4BFA-B65E-A7230813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2" t="18497" r="42449" b="37493"/>
          <a:stretch/>
        </p:blipFill>
        <p:spPr>
          <a:xfrm>
            <a:off x="2937827" y="2565457"/>
            <a:ext cx="5290682" cy="3471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507252-32DC-4196-A65E-4CF4471A5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27" y="2565455"/>
            <a:ext cx="2638231" cy="34714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0200ADA-C3FF-4829-B7A3-779667B5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1" t="14966" r="8106" b="76507"/>
          <a:stretch/>
        </p:blipFill>
        <p:spPr>
          <a:xfrm>
            <a:off x="858416" y="1796137"/>
            <a:ext cx="10345337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9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33154172-B9A7-4689-9046-024C99176F9A}"/>
              </a:ext>
            </a:extLst>
          </p:cNvPr>
          <p:cNvSpPr/>
          <p:nvPr/>
        </p:nvSpPr>
        <p:spPr>
          <a:xfrm>
            <a:off x="858416" y="2380912"/>
            <a:ext cx="10345337" cy="4094533"/>
          </a:xfrm>
          <a:prstGeom prst="rect">
            <a:avLst/>
          </a:prstGeom>
          <a:solidFill>
            <a:srgbClr val="FFE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3266263-C0E8-4145-9ED5-4393B4483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1" t="14966" r="8106" b="76507"/>
          <a:stretch/>
        </p:blipFill>
        <p:spPr>
          <a:xfrm>
            <a:off x="858416" y="1796137"/>
            <a:ext cx="10345337" cy="5847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D0A1F0C-EB16-4158-9C7D-4A2D010404B4}"/>
              </a:ext>
            </a:extLst>
          </p:cNvPr>
          <p:cNvSpPr/>
          <p:nvPr/>
        </p:nvSpPr>
        <p:spPr>
          <a:xfrm>
            <a:off x="988247" y="718919"/>
            <a:ext cx="83589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</a:t>
            </a:r>
            <a:r>
              <a:rPr lang="es-MX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registrarse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EAB36D-700B-49B0-B258-6F8697493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4" t="19010" r="42985" b="37007"/>
          <a:stretch/>
        </p:blipFill>
        <p:spPr>
          <a:xfrm>
            <a:off x="3837992" y="2805923"/>
            <a:ext cx="4516016" cy="30163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DCF023-26DD-47F9-A8D7-C58060BED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14" y="2805923"/>
            <a:ext cx="2382582" cy="30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98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D0A1F0C-EB16-4158-9C7D-4A2D010404B4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</a:t>
            </a:r>
            <a:r>
              <a:rPr lang="es-MX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Galería 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22D5E1-10EA-4EF6-B80F-A5DEA5AF9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0" b="23674"/>
          <a:stretch/>
        </p:blipFill>
        <p:spPr>
          <a:xfrm>
            <a:off x="938758" y="1632857"/>
            <a:ext cx="10314483" cy="40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1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67139CF-832F-463C-9420-9A88EB03D277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LOG IN - Administrador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A0402-460A-44F5-A448-B15667E7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704" y="5444067"/>
            <a:ext cx="242551" cy="31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89DC44-6DDC-408D-AFCB-3436F5136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2" t="19010" r="12526" b="11973"/>
          <a:stretch/>
        </p:blipFill>
        <p:spPr>
          <a:xfrm>
            <a:off x="1324947" y="1555621"/>
            <a:ext cx="9190653" cy="47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343F894-B56C-403C-9507-DA9ACF78242D}"/>
              </a:ext>
            </a:extLst>
          </p:cNvPr>
          <p:cNvSpPr/>
          <p:nvPr/>
        </p:nvSpPr>
        <p:spPr>
          <a:xfrm>
            <a:off x="4655445" y="736172"/>
            <a:ext cx="28811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Introducción</a:t>
            </a:r>
            <a:endParaRPr lang="es-MX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CBD521D-8791-479A-BE89-85A8AD6E463B}"/>
              </a:ext>
            </a:extLst>
          </p:cNvPr>
          <p:cNvSpPr/>
          <p:nvPr/>
        </p:nvSpPr>
        <p:spPr>
          <a:xfrm>
            <a:off x="575094" y="1444058"/>
            <a:ext cx="1104181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MX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Laravel es un </a:t>
            </a:r>
            <a:r>
              <a:rPr lang="es-MX" sz="32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framework</a:t>
            </a:r>
            <a:r>
              <a:rPr lang="es-MX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para el desarrollo </a:t>
            </a:r>
            <a:r>
              <a:rPr lang="es-MX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aplicaciones con el lenguaje PHP , que nos permite construir aplicaciones modernas.</a:t>
            </a:r>
          </a:p>
          <a:p>
            <a:pPr algn="just"/>
            <a:r>
              <a:rPr lang="es-MX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MX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Haciéndolo de manera mas eficiente trabajando con el patrón</a:t>
            </a:r>
            <a:r>
              <a:rPr lang="es-MX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di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r>
              <a:rPr lang="es-MX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ño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MVC(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Vista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Controlador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).</a:t>
            </a:r>
          </a:p>
          <a:p>
            <a:pPr algn="just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ello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desarrollamos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nuestra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aplicacion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este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marco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trabajo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nuestro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Proyecto de una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pagina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del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Restaurante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Menu Vert. El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cual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nos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podra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brindar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diferentes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secciones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que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hablaremos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mas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adelante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just"/>
            <a:endParaRPr lang="es-MX" sz="3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57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9EA3878-BEE5-4336-A3ED-9ED2AE57BF39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Back-office Administrador - </a:t>
            </a:r>
            <a:r>
              <a:rPr lang="es-MX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Dashboard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5D6841-D0A5-4243-855F-496C98975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6"/>
          <a:stretch/>
        </p:blipFill>
        <p:spPr>
          <a:xfrm>
            <a:off x="1053562" y="1303694"/>
            <a:ext cx="9882422" cy="518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7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9333E6D-5C13-4178-BA50-A018D6DF15F4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Back-office Administrador -</a:t>
            </a:r>
            <a:r>
              <a:rPr lang="es-MX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sidebar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A945E4-6EED-4378-9B32-FD91A9DB1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2" t="7226" b="2807"/>
          <a:stretch/>
        </p:blipFill>
        <p:spPr>
          <a:xfrm>
            <a:off x="1996750" y="1303694"/>
            <a:ext cx="9395928" cy="52478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AA834BF-A6E4-4ED8-8661-F61463453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5" r="84694"/>
          <a:stretch/>
        </p:blipFill>
        <p:spPr>
          <a:xfrm>
            <a:off x="460035" y="1303694"/>
            <a:ext cx="1536715" cy="524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90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9EDE428-E38B-4680-A607-D0B5A0073A31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Back-office Administrador – Bebidas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950C38D-8E4A-4468-8294-8193E4E38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6" t="5850" r="1" b="16599"/>
          <a:stretch/>
        </p:blipFill>
        <p:spPr>
          <a:xfrm>
            <a:off x="410547" y="1604866"/>
            <a:ext cx="10877182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68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2103753-6827-4850-B2CE-A3FC2AF2CAB3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Back-office Administrador – Desayunos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B90C3F-CCA0-4F1C-9206-D0ECDA811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9"/>
          <a:stretch/>
        </p:blipFill>
        <p:spPr>
          <a:xfrm>
            <a:off x="709926" y="1539551"/>
            <a:ext cx="10087430" cy="5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38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EDE04B-122B-4177-B9CE-EE02792724DB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Back-office Administrador – </a:t>
            </a:r>
            <a:r>
              <a:rPr lang="es-MX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Almuerzos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75A9D6-1F49-47DD-AF43-007D43C78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0"/>
          <a:stretch/>
        </p:blipFill>
        <p:spPr>
          <a:xfrm>
            <a:off x="1072224" y="1561812"/>
            <a:ext cx="9331006" cy="49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6A46BFE-0926-4143-902E-10C98E4A06AC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Back-office Administrador – Comidas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CA989B-5027-4018-9748-5E8C6B7D5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7"/>
          <a:stretch/>
        </p:blipFill>
        <p:spPr>
          <a:xfrm>
            <a:off x="1448199" y="1430745"/>
            <a:ext cx="8922378" cy="47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31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EDE04B-122B-4177-B9CE-EE02792724DB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Back-office Administrador – Clientes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B1DF46-91E9-4729-AB4B-ADD90F221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7" r="1735" b="12789"/>
          <a:stretch/>
        </p:blipFill>
        <p:spPr>
          <a:xfrm>
            <a:off x="988247" y="1698171"/>
            <a:ext cx="9448544" cy="4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2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A8F8F88-1F76-439F-B522-A105C367FF73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Back-office Administrador – Usuarios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A7257E-D408-4FBE-9AEF-694406985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7"/>
          <a:stretch/>
        </p:blipFill>
        <p:spPr>
          <a:xfrm>
            <a:off x="1284558" y="1595534"/>
            <a:ext cx="9119119" cy="475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29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A8F8F88-1F76-439F-B522-A105C367FF73}"/>
              </a:ext>
            </a:extLst>
          </p:cNvPr>
          <p:cNvSpPr/>
          <p:nvPr/>
        </p:nvSpPr>
        <p:spPr>
          <a:xfrm>
            <a:off x="988247" y="718919"/>
            <a:ext cx="741915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Pagina de venta realizada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3F27C9-9D32-489A-9E7F-43F6EB26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7" t="14966" r="8106" b="12653"/>
          <a:stretch/>
        </p:blipFill>
        <p:spPr>
          <a:xfrm>
            <a:off x="914001" y="1474236"/>
            <a:ext cx="10363998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6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9766859-BA86-4129-9C1B-485903FFFB65}"/>
              </a:ext>
            </a:extLst>
          </p:cNvPr>
          <p:cNvSpPr/>
          <p:nvPr/>
        </p:nvSpPr>
        <p:spPr>
          <a:xfrm>
            <a:off x="564914" y="1102817"/>
            <a:ext cx="1126302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Diagrama entidad-relación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31ACAC-CC3A-439D-96DC-971EC7C39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7" t="7619" r="20318" b="7347"/>
          <a:stretch/>
        </p:blipFill>
        <p:spPr>
          <a:xfrm>
            <a:off x="2471057" y="1687592"/>
            <a:ext cx="6150428" cy="49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7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4DB4BC3-99B7-44B8-A270-D692AB205771}"/>
              </a:ext>
            </a:extLst>
          </p:cNvPr>
          <p:cNvSpPr/>
          <p:nvPr/>
        </p:nvSpPr>
        <p:spPr>
          <a:xfrm>
            <a:off x="988248" y="718919"/>
            <a:ext cx="60767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principal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540051-2DA7-4A00-9908-E2893C116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7" b="5511"/>
          <a:stretch/>
        </p:blipFill>
        <p:spPr>
          <a:xfrm>
            <a:off x="1015481" y="1415661"/>
            <a:ext cx="10161037" cy="5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3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19FAB83A-5722-4507-9F0E-105AE48F44D0}"/>
              </a:ext>
            </a:extLst>
          </p:cNvPr>
          <p:cNvSpPr txBox="1"/>
          <p:nvPr/>
        </p:nvSpPr>
        <p:spPr>
          <a:xfrm>
            <a:off x="2501898" y="598500"/>
            <a:ext cx="6697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u="sng" dirty="0">
                <a:latin typeface="+mn-lt"/>
              </a:rPr>
              <a:t>CONCLUSIONES</a:t>
            </a:r>
            <a:endParaRPr lang="es-ES" sz="2400" b="1" u="sng" dirty="0">
              <a:latin typeface="+mn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6C8DA6-09BE-E37C-2F18-800B8FAC5605}"/>
              </a:ext>
            </a:extLst>
          </p:cNvPr>
          <p:cNvSpPr txBox="1"/>
          <p:nvPr/>
        </p:nvSpPr>
        <p:spPr>
          <a:xfrm>
            <a:off x="1828800" y="1809750"/>
            <a:ext cx="8858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200" dirty="0"/>
              <a:t>En conclusión, la realización del proyecto de menú </a:t>
            </a:r>
            <a:r>
              <a:rPr lang="es-MX" sz="3200" dirty="0" err="1"/>
              <a:t>vert</a:t>
            </a:r>
            <a:r>
              <a:rPr lang="es-MX" sz="3200" dirty="0"/>
              <a:t> en Laravel, permitió aprender las herramientas de las que dispone el </a:t>
            </a:r>
            <a:r>
              <a:rPr lang="es-MX" sz="3200" dirty="0" err="1"/>
              <a:t>framework</a:t>
            </a:r>
            <a:r>
              <a:rPr lang="es-MX" sz="3200" dirty="0"/>
              <a:t> para la realización de la pagina web,  además de bajo su modelo permitirnos tener una mejor visión de cada una de sus partes.</a:t>
            </a:r>
          </a:p>
        </p:txBody>
      </p:sp>
    </p:spTree>
    <p:extLst>
      <p:ext uri="{BB962C8B-B14F-4D97-AF65-F5344CB8AC3E}">
        <p14:creationId xmlns:p14="http://schemas.microsoft.com/office/powerpoint/2010/main" val="1694040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139204-CBED-8D93-2385-8CC628F465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317" y="1788292"/>
            <a:ext cx="10345361" cy="4826751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20000"/>
              </a:lnSpc>
            </a:pPr>
            <a:r>
              <a:rPr lang="es-MX" sz="2100" dirty="0"/>
              <a:t>cero, C. (2022). Curso de Laravel desde cero. </a:t>
            </a:r>
            <a:r>
              <a:rPr lang="es-MX" sz="2100" dirty="0" err="1"/>
              <a:t>Retrieved</a:t>
            </a:r>
            <a:r>
              <a:rPr lang="es-MX" sz="2100" dirty="0"/>
              <a:t> 5 </a:t>
            </a:r>
            <a:r>
              <a:rPr lang="es-MX" sz="2100" dirty="0" err="1"/>
              <a:t>December</a:t>
            </a:r>
            <a:r>
              <a:rPr lang="es-MX" sz="2100" dirty="0"/>
              <a:t> 2022, </a:t>
            </a:r>
            <a:r>
              <a:rPr lang="es-MX" sz="2100" dirty="0" err="1"/>
              <a:t>from</a:t>
            </a:r>
            <a:r>
              <a:rPr lang="es-MX" sz="2100" dirty="0"/>
              <a:t> </a:t>
            </a:r>
            <a:r>
              <a:rPr lang="es-MX" sz="2100" dirty="0">
                <a:hlinkClick r:id="rId2"/>
              </a:rPr>
              <a:t>https://styde.net/laravel-5/</a:t>
            </a:r>
            <a:endParaRPr lang="es-MX" sz="2100" dirty="0"/>
          </a:p>
          <a:p>
            <a:pPr algn="just">
              <a:lnSpc>
                <a:spcPct val="120000"/>
              </a:lnSpc>
            </a:pPr>
            <a:r>
              <a:rPr lang="es-ES" sz="2100" dirty="0"/>
              <a:t>Ramos, J. (2022). Aprende Laravel y desarrolla un Sistema de Gestión de Incidencias. </a:t>
            </a:r>
            <a:r>
              <a:rPr lang="es-ES" sz="2100" dirty="0" err="1"/>
              <a:t>Retrieved</a:t>
            </a:r>
            <a:r>
              <a:rPr lang="es-ES" sz="2100" dirty="0"/>
              <a:t> 5 </a:t>
            </a:r>
            <a:r>
              <a:rPr lang="es-ES" sz="2100" dirty="0" err="1"/>
              <a:t>December</a:t>
            </a:r>
            <a:r>
              <a:rPr lang="es-ES" sz="2100" dirty="0"/>
              <a:t> 2022, </a:t>
            </a:r>
            <a:r>
              <a:rPr lang="es-ES" sz="2100" dirty="0" err="1"/>
              <a:t>from</a:t>
            </a:r>
            <a:r>
              <a:rPr lang="es-ES" sz="2100" dirty="0"/>
              <a:t> </a:t>
            </a:r>
            <a:r>
              <a:rPr lang="es-ES" sz="2100" dirty="0">
                <a:hlinkClick r:id="rId3"/>
              </a:rPr>
              <a:t>https://programacionymas.com/blog/aprende-laravel-sistema-gestion-incidencias</a:t>
            </a:r>
            <a:endParaRPr lang="es-ES" sz="2100" dirty="0"/>
          </a:p>
          <a:p>
            <a:pPr algn="just">
              <a:lnSpc>
                <a:spcPct val="120000"/>
              </a:lnSpc>
            </a:pPr>
            <a:r>
              <a:rPr lang="es-ES" sz="2100" dirty="0"/>
              <a:t>El Framework PHP Laravel - Construcción de Aplicaciones Web Para Todos. (2022). </a:t>
            </a:r>
            <a:r>
              <a:rPr lang="es-ES" sz="2100" dirty="0" err="1"/>
              <a:t>Retrieved</a:t>
            </a:r>
            <a:r>
              <a:rPr lang="es-ES" sz="2100" dirty="0"/>
              <a:t> 5 </a:t>
            </a:r>
            <a:r>
              <a:rPr lang="es-ES" sz="2100" dirty="0" err="1"/>
              <a:t>December</a:t>
            </a:r>
            <a:r>
              <a:rPr lang="es-ES" sz="2100" dirty="0"/>
              <a:t> 2022, </a:t>
            </a:r>
            <a:r>
              <a:rPr lang="es-ES" sz="2100" dirty="0" err="1"/>
              <a:t>from</a:t>
            </a:r>
            <a:r>
              <a:rPr lang="es-ES" sz="2100" dirty="0"/>
              <a:t> </a:t>
            </a:r>
            <a:r>
              <a:rPr lang="es-ES" sz="2100" dirty="0">
                <a:hlinkClick r:id="rId4"/>
              </a:rPr>
              <a:t>https://kinsta.com/es/base-de-conocimiento/que-es-laravel/</a:t>
            </a:r>
            <a:endParaRPr lang="es-ES" sz="2100" dirty="0"/>
          </a:p>
          <a:p>
            <a:pPr algn="just">
              <a:lnSpc>
                <a:spcPct val="120000"/>
              </a:lnSpc>
            </a:pPr>
            <a:r>
              <a:rPr lang="en-US" sz="2100" dirty="0"/>
              <a:t>Laravel. (2022). Retrieved 5 December 2022, from </a:t>
            </a:r>
            <a:r>
              <a:rPr lang="en-US" sz="2100" dirty="0">
                <a:hlinkClick r:id="rId5"/>
              </a:rPr>
              <a:t>https://desarrolloweb.com/home/laravel</a:t>
            </a:r>
            <a:endParaRPr lang="en-US" sz="2100" dirty="0"/>
          </a:p>
          <a:p>
            <a:pPr algn="just">
              <a:lnSpc>
                <a:spcPct val="120000"/>
              </a:lnSpc>
            </a:pPr>
            <a:r>
              <a:rPr lang="es-MX" sz="2100" dirty="0"/>
              <a:t>Introducción a Laravel | Laravel. (2022). </a:t>
            </a:r>
            <a:r>
              <a:rPr lang="es-MX" sz="2100" dirty="0" err="1"/>
              <a:t>Retrieved</a:t>
            </a:r>
            <a:r>
              <a:rPr lang="es-MX" sz="2100" dirty="0"/>
              <a:t> 5 </a:t>
            </a:r>
            <a:r>
              <a:rPr lang="es-MX" sz="2100" dirty="0" err="1"/>
              <a:t>December</a:t>
            </a:r>
            <a:r>
              <a:rPr lang="es-MX" sz="2100" dirty="0"/>
              <a:t> 2022, </a:t>
            </a:r>
            <a:r>
              <a:rPr lang="es-MX" sz="2100" dirty="0" err="1"/>
              <a:t>from</a:t>
            </a:r>
            <a:r>
              <a:rPr lang="es-MX" sz="2100" dirty="0"/>
              <a:t> </a:t>
            </a:r>
            <a:r>
              <a:rPr lang="es-MX" sz="2100" dirty="0">
                <a:hlinkClick r:id="rId6"/>
              </a:rPr>
              <a:t>https://bluuweb.github.io/tutorial-laravel/</a:t>
            </a:r>
            <a:endParaRPr lang="es-MX" sz="2100" dirty="0"/>
          </a:p>
          <a:p>
            <a:pPr algn="just">
              <a:lnSpc>
                <a:spcPct val="120000"/>
              </a:lnSpc>
            </a:pPr>
            <a:r>
              <a:rPr lang="es-ES" sz="2100" dirty="0"/>
              <a:t>¿Cómo funciona Laravel 8?. (2022). </a:t>
            </a:r>
            <a:r>
              <a:rPr lang="es-ES" sz="2100" dirty="0" err="1"/>
              <a:t>Retrieved</a:t>
            </a:r>
            <a:r>
              <a:rPr lang="es-ES" sz="2100" dirty="0"/>
              <a:t> 5 </a:t>
            </a:r>
            <a:r>
              <a:rPr lang="es-ES" sz="2100" dirty="0" err="1"/>
              <a:t>December</a:t>
            </a:r>
            <a:r>
              <a:rPr lang="es-ES" sz="2100" dirty="0"/>
              <a:t> 2022, </a:t>
            </a:r>
            <a:r>
              <a:rPr lang="es-ES" sz="2100" dirty="0" err="1"/>
              <a:t>from</a:t>
            </a:r>
            <a:r>
              <a:rPr lang="es-ES" sz="2100" dirty="0"/>
              <a:t> </a:t>
            </a:r>
            <a:r>
              <a:rPr lang="es-ES" sz="2100" dirty="0">
                <a:hlinkClick r:id="rId7"/>
              </a:rPr>
              <a:t>https://ed.team/blog/como-funciona-laravel</a:t>
            </a:r>
            <a:endParaRPr lang="es-ES" sz="2100" dirty="0"/>
          </a:p>
          <a:p>
            <a:pPr algn="just">
              <a:lnSpc>
                <a:spcPct val="120000"/>
              </a:lnSpc>
            </a:pPr>
            <a:r>
              <a:rPr lang="es-ES" sz="2100" dirty="0"/>
              <a:t>¿Qué necesitas aprender antes de trabajar con Laravel?. (2022). </a:t>
            </a:r>
            <a:r>
              <a:rPr lang="es-ES" sz="2100" dirty="0" err="1"/>
              <a:t>Retrieved</a:t>
            </a:r>
            <a:r>
              <a:rPr lang="es-ES" sz="2100" dirty="0"/>
              <a:t> 5 </a:t>
            </a:r>
            <a:r>
              <a:rPr lang="es-ES" sz="2100" dirty="0" err="1"/>
              <a:t>December</a:t>
            </a:r>
            <a:r>
              <a:rPr lang="es-ES" sz="2100" dirty="0"/>
              <a:t> 2022, </a:t>
            </a:r>
            <a:r>
              <a:rPr lang="es-ES" sz="2100" dirty="0" err="1"/>
              <a:t>from</a:t>
            </a:r>
            <a:r>
              <a:rPr lang="es-ES" sz="2100" dirty="0"/>
              <a:t> </a:t>
            </a:r>
            <a:r>
              <a:rPr lang="es-ES" sz="2100" dirty="0">
                <a:hlinkClick r:id="rId8"/>
              </a:rPr>
              <a:t>https://rootstack.com/es/blog/que-necesitas-aprender-antes-de-trabajar-con-laravel</a:t>
            </a:r>
            <a:endParaRPr lang="es-ES" sz="2100" dirty="0"/>
          </a:p>
          <a:p>
            <a:pPr algn="just"/>
            <a:endParaRPr lang="es-ES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FAB83A-5722-4507-9F0E-105AE48F44D0}"/>
              </a:ext>
            </a:extLst>
          </p:cNvPr>
          <p:cNvSpPr txBox="1"/>
          <p:nvPr/>
        </p:nvSpPr>
        <p:spPr>
          <a:xfrm>
            <a:off x="2747432" y="869433"/>
            <a:ext cx="6697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u="sng" dirty="0">
                <a:latin typeface="+mn-lt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3850424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139204-CBED-8D93-2385-8CC628F465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317" y="1788293"/>
            <a:ext cx="10345361" cy="460404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s-ES" sz="1800" dirty="0"/>
              <a:t>¿Qué es Laravel y para qué sirve?. (2022). </a:t>
            </a:r>
            <a:r>
              <a:rPr lang="es-ES" sz="1800" dirty="0" err="1"/>
              <a:t>Retrieved</a:t>
            </a:r>
            <a:r>
              <a:rPr lang="es-ES" sz="1800" dirty="0"/>
              <a:t> 5 </a:t>
            </a:r>
            <a:r>
              <a:rPr lang="es-ES" sz="1800" dirty="0" err="1"/>
              <a:t>December</a:t>
            </a:r>
            <a:r>
              <a:rPr lang="es-ES" sz="1800" dirty="0"/>
              <a:t> 2022, </a:t>
            </a:r>
            <a:r>
              <a:rPr lang="es-ES" sz="1800" dirty="0" err="1"/>
              <a:t>from</a:t>
            </a:r>
            <a:r>
              <a:rPr lang="es-ES" sz="1800" dirty="0"/>
              <a:t> </a:t>
            </a:r>
            <a:r>
              <a:rPr lang="es-ES" sz="1800" dirty="0">
                <a:hlinkClick r:id="rId2"/>
              </a:rPr>
              <a:t>https://talently.tech/blog/que-es-laravel/</a:t>
            </a:r>
            <a:endParaRPr lang="es-ES" sz="1800" dirty="0"/>
          </a:p>
          <a:p>
            <a:pPr algn="just">
              <a:lnSpc>
                <a:spcPct val="120000"/>
              </a:lnSpc>
            </a:pPr>
            <a:r>
              <a:rPr lang="es-ES" sz="1800" dirty="0"/>
              <a:t>Tutorial PHP Laravel para principiantes: ¿Qué es el </a:t>
            </a:r>
            <a:r>
              <a:rPr lang="es-ES" sz="1800" dirty="0" err="1"/>
              <a:t>framework</a:t>
            </a:r>
            <a:r>
              <a:rPr lang="es-ES" sz="1800" dirty="0"/>
              <a:t> Laravel? - Otro. (2022). </a:t>
            </a:r>
            <a:r>
              <a:rPr lang="es-ES" sz="1800" dirty="0" err="1"/>
              <a:t>Retrieved</a:t>
            </a:r>
            <a:r>
              <a:rPr lang="es-ES" sz="1800" dirty="0"/>
              <a:t> 5 </a:t>
            </a:r>
            <a:r>
              <a:rPr lang="es-ES" sz="1800" dirty="0" err="1"/>
              <a:t>December</a:t>
            </a:r>
            <a:r>
              <a:rPr lang="es-ES" sz="1800" dirty="0"/>
              <a:t> 2022, </a:t>
            </a:r>
            <a:r>
              <a:rPr lang="es-ES" sz="1800" dirty="0" err="1"/>
              <a:t>from</a:t>
            </a:r>
            <a:r>
              <a:rPr lang="es-ES" sz="1800" dirty="0"/>
              <a:t> </a:t>
            </a:r>
            <a:r>
              <a:rPr lang="es-ES" sz="1800" dirty="0">
                <a:hlinkClick r:id="rId3"/>
              </a:rPr>
              <a:t>https://spa.myservername.com/php-laravel-tutorial</a:t>
            </a:r>
            <a:endParaRPr lang="es-ES" sz="1800" dirty="0"/>
          </a:p>
          <a:p>
            <a:pPr algn="just">
              <a:lnSpc>
                <a:spcPct val="120000"/>
              </a:lnSpc>
            </a:pPr>
            <a:r>
              <a:rPr lang="en-US" sz="1800" dirty="0"/>
              <a:t>Mark Otto, a. (2022). Bootstrap. Retrieved 5 December 2022, from </a:t>
            </a:r>
            <a:r>
              <a:rPr lang="en-US" sz="1800" dirty="0">
                <a:hlinkClick r:id="rId4"/>
              </a:rPr>
              <a:t>https://getbootstrap.com/</a:t>
            </a:r>
            <a:endParaRPr lang="en-US" sz="1800" dirty="0"/>
          </a:p>
          <a:p>
            <a:pPr algn="just">
              <a:lnSpc>
                <a:spcPct val="120000"/>
              </a:lnSpc>
            </a:pPr>
            <a:r>
              <a:rPr lang="es-ES" sz="1800" dirty="0"/>
              <a:t>Cómo instalar Bootstrap en Laravel | </a:t>
            </a:r>
            <a:r>
              <a:rPr lang="es-ES" sz="1800" dirty="0" err="1"/>
              <a:t>Neoguias</a:t>
            </a:r>
            <a:r>
              <a:rPr lang="es-ES" sz="1800" dirty="0"/>
              <a:t>. (2020). </a:t>
            </a:r>
            <a:r>
              <a:rPr lang="es-ES" sz="1800" dirty="0" err="1"/>
              <a:t>Retrieved</a:t>
            </a:r>
            <a:r>
              <a:rPr lang="es-ES" sz="1800" dirty="0"/>
              <a:t> 5 </a:t>
            </a:r>
            <a:r>
              <a:rPr lang="es-ES" sz="1800" dirty="0" err="1"/>
              <a:t>December</a:t>
            </a:r>
            <a:r>
              <a:rPr lang="es-ES" sz="1800" dirty="0"/>
              <a:t> 2022, </a:t>
            </a:r>
            <a:r>
              <a:rPr lang="es-ES" sz="1800" dirty="0" err="1"/>
              <a:t>from</a:t>
            </a:r>
            <a:r>
              <a:rPr lang="es-ES" sz="1800" dirty="0"/>
              <a:t> </a:t>
            </a:r>
            <a:r>
              <a:rPr lang="es-ES" sz="1800" dirty="0">
                <a:hlinkClick r:id="rId5"/>
              </a:rPr>
              <a:t>https://www.neoguias.com/instalar-bootstrap-laravel/</a:t>
            </a:r>
            <a:endParaRPr lang="es-ES" sz="1800" dirty="0"/>
          </a:p>
          <a:p>
            <a:pPr algn="just">
              <a:lnSpc>
                <a:spcPct val="120000"/>
              </a:lnSpc>
            </a:pPr>
            <a:r>
              <a:rPr lang="sv-SE" sz="1800" dirty="0"/>
              <a:t>Instalar bootstrap en Laravel 8. (2021). Retrieved 5 December 2022, from </a:t>
            </a:r>
            <a:r>
              <a:rPr lang="sv-SE" sz="1800" dirty="0">
                <a:hlinkClick r:id="rId6"/>
              </a:rPr>
              <a:t>https://rafaelsantiagocruz.com/instalar-bootstrap-en-laravel-8/</a:t>
            </a:r>
            <a:endParaRPr lang="sv-SE" sz="1800" dirty="0"/>
          </a:p>
          <a:p>
            <a:pPr algn="just">
              <a:lnSpc>
                <a:spcPct val="120000"/>
              </a:lnSpc>
            </a:pPr>
            <a:r>
              <a:rPr lang="es-ES" sz="1800" dirty="0"/>
              <a:t>Morales, A. (2022). Instalar Bootstrap 5 en Laravel 9 y Vite - Diario del Programador. </a:t>
            </a:r>
            <a:r>
              <a:rPr lang="es-ES" sz="1800" dirty="0" err="1"/>
              <a:t>Retrieved</a:t>
            </a:r>
            <a:r>
              <a:rPr lang="es-ES" sz="1800" dirty="0"/>
              <a:t> 5 </a:t>
            </a:r>
            <a:r>
              <a:rPr lang="es-ES" sz="1800" dirty="0" err="1"/>
              <a:t>December</a:t>
            </a:r>
            <a:r>
              <a:rPr lang="es-ES" sz="1800" dirty="0"/>
              <a:t> 2022, </a:t>
            </a:r>
            <a:r>
              <a:rPr lang="es-ES" sz="1800" dirty="0" err="1"/>
              <a:t>from</a:t>
            </a:r>
            <a:r>
              <a:rPr lang="es-ES" sz="1800" dirty="0"/>
              <a:t> </a:t>
            </a:r>
            <a:r>
              <a:rPr lang="es-ES" sz="1800" dirty="0">
                <a:hlinkClick r:id="rId7"/>
              </a:rPr>
              <a:t>https://diarioprogramador.com/instalar-bootstrap-5-en-laravel-9-y-vite/</a:t>
            </a:r>
            <a:endParaRPr lang="es-ES" sz="1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FAB83A-5722-4507-9F0E-105AE48F44D0}"/>
              </a:ext>
            </a:extLst>
          </p:cNvPr>
          <p:cNvSpPr txBox="1"/>
          <p:nvPr/>
        </p:nvSpPr>
        <p:spPr>
          <a:xfrm>
            <a:off x="2747432" y="869433"/>
            <a:ext cx="6697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u="sng" dirty="0">
                <a:latin typeface="+mn-lt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6011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5526D11-9605-465C-A51F-D8AF523E4CC6}"/>
              </a:ext>
            </a:extLst>
          </p:cNvPr>
          <p:cNvSpPr/>
          <p:nvPr/>
        </p:nvSpPr>
        <p:spPr>
          <a:xfrm>
            <a:off x="936489" y="718919"/>
            <a:ext cx="60767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principal </a:t>
            </a:r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Carrusel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558994-B9C9-438D-B207-2EBA448CA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8" b="4738"/>
          <a:stretch/>
        </p:blipFill>
        <p:spPr>
          <a:xfrm>
            <a:off x="1459003" y="1369008"/>
            <a:ext cx="9690933" cy="48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9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B970FB4-2EA2-49B0-BC4B-A8D979DD7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6" t="6524" r="918" b="14836"/>
          <a:stretch/>
        </p:blipFill>
        <p:spPr>
          <a:xfrm>
            <a:off x="653142" y="1604865"/>
            <a:ext cx="10590245" cy="472433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1E03B1F-0BF3-4155-8B06-14E877B2A8C3}"/>
              </a:ext>
            </a:extLst>
          </p:cNvPr>
          <p:cNvSpPr/>
          <p:nvPr/>
        </p:nvSpPr>
        <p:spPr>
          <a:xfrm>
            <a:off x="936489" y="718919"/>
            <a:ext cx="60767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principal </a:t>
            </a:r>
            <a:r>
              <a:rPr 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Carrusel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37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DB480F3-C249-48A5-91FC-199A7257A555}"/>
              </a:ext>
            </a:extLst>
          </p:cNvPr>
          <p:cNvSpPr/>
          <p:nvPr/>
        </p:nvSpPr>
        <p:spPr>
          <a:xfrm>
            <a:off x="857618" y="1166788"/>
            <a:ext cx="68961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principal – </a:t>
            </a:r>
            <a:r>
              <a:rPr lang="es-MX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Comidas Populares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9DA7EA6-240D-480C-B7FF-1328C81AD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876" y="3598603"/>
            <a:ext cx="306991" cy="39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53D11CC-480C-48CD-9F63-1A27A2AF2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00" r="587" b="17143"/>
          <a:stretch/>
        </p:blipFill>
        <p:spPr>
          <a:xfrm>
            <a:off x="71535" y="2660876"/>
            <a:ext cx="12120465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5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BA54898D-EC7E-41D6-922F-768F4B693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210" y="4931040"/>
            <a:ext cx="495605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B2221D8-5FE3-456F-81FB-43801CFE1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0"/>
          <a:stretch/>
        </p:blipFill>
        <p:spPr>
          <a:xfrm>
            <a:off x="726232" y="839754"/>
            <a:ext cx="10739535" cy="56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8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54A2DC-C62D-4A1C-8AF3-A416B332801D}"/>
              </a:ext>
            </a:extLst>
          </p:cNvPr>
          <p:cNvSpPr/>
          <p:nvPr/>
        </p:nvSpPr>
        <p:spPr>
          <a:xfrm>
            <a:off x="988247" y="718919"/>
            <a:ext cx="697041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</a:t>
            </a:r>
            <a:r>
              <a:rPr lang="es-MX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Principal – pequeña sección de galería</a:t>
            </a:r>
            <a:endParaRPr lang="es-MX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61063C-8FFF-441D-97A9-1F58C13B3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79"/>
          <a:stretch/>
        </p:blipFill>
        <p:spPr>
          <a:xfrm>
            <a:off x="111967" y="1837669"/>
            <a:ext cx="12080033" cy="43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11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54A2DC-C62D-4A1C-8AF3-A416B332801D}"/>
              </a:ext>
            </a:extLst>
          </p:cNvPr>
          <p:cNvSpPr/>
          <p:nvPr/>
        </p:nvSpPr>
        <p:spPr>
          <a:xfrm>
            <a:off x="988247" y="718919"/>
            <a:ext cx="69704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Página </a:t>
            </a:r>
            <a:r>
              <a:rPr lang="es-MX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principal</a:t>
            </a:r>
            <a:r>
              <a:rPr lang="es-MX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pie de página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A29885-3CB3-43EB-8C79-B8F4FA2E4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041" r="892"/>
          <a:stretch/>
        </p:blipFill>
        <p:spPr>
          <a:xfrm>
            <a:off x="0" y="4778634"/>
            <a:ext cx="12192000" cy="12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948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675</Words>
  <Application>Microsoft Office PowerPoint</Application>
  <PresentationFormat>Panorámica</PresentationFormat>
  <Paragraphs>66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Montserrat</vt:lpstr>
      <vt:lpstr>Myriad Pro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ADRIAN</dc:creator>
  <cp:lastModifiedBy>Bebito Fiu Fiu</cp:lastModifiedBy>
  <cp:revision>113</cp:revision>
  <dcterms:created xsi:type="dcterms:W3CDTF">2022-09-27T02:01:13Z</dcterms:created>
  <dcterms:modified xsi:type="dcterms:W3CDTF">2022-12-09T14:12:03Z</dcterms:modified>
</cp:coreProperties>
</file>